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Pretendard Medium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Pretendard Semi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Baskerville Old Face" panose="02020602080505020303" pitchFamily="18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160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FB8F0-CFB0-4C9F-A57A-5B7A9A06FCB4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0A575-1E54-4AD2-ABCF-173183D9C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4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과제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개요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(Notion)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https://www.notion.so/26ac449da9788012bb38e6c16543bb7a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A575-1E54-4AD2-ABCF-173183D9C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0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요구사항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정의서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(xlsx)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1" u="none" strike="noStrike" dirty="0">
                <a:solidFill>
                  <a:srgbClr val="323232"/>
                </a:solidFill>
                <a:latin typeface="Baskerville Old Face"/>
              </a:rPr>
              <a:t>https://1drv.ms/x/c/b0ca47fc2879dc50/EaXRK6Ujn2hOhW70RDmDjKQBHfDXOpWjH6a6OG1yHdEVEQ?e=6koV0w</a:t>
            </a:r>
            <a:endParaRPr lang="en" altLang="ko-KR" sz="1200" b="0" i="1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A575-1E54-4AD2-ABCF-173183D9C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3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벤치마킹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보고서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(Notion)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https://www.notion.so/26cc449da97880e2bd15ce4edb45294e?source=copy_link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A575-1E54-4AD2-ABCF-173183D9C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1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홈페이지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책임자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인터뷰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및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리뷰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결과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보고서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(Notion)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https://www.notion.so/273c449da97880f98ce0cccfd9ba886d?source=copy_link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A575-1E54-4AD2-ABCF-173183D9C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1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(IA)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정보구조도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(xlsx)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https://1drv.ms/x/c/b0ca47fc2879dc50/EXIRYrNmfKRBnDQxFHpGomEBrTSQvBoD73WGrG_Td9HeCw?e=HtVQ38</a:t>
            </a:r>
            <a:endParaRPr lang="en-US" altLang="ko-KR" sz="1200" b="0" i="0" u="none" strike="noStrike" dirty="0">
              <a:solidFill>
                <a:srgbClr val="323232"/>
              </a:solidFill>
              <a:highlight>
                <a:srgbClr val="FFFFFF"/>
              </a:highlight>
              <a:ea typeface="Baskerville Old Fac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솔루션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페이지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기획서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(Notion)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https://www.notion.so/268c449da97880ae88a8ea8f572447db?source=copy_link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A575-1E54-4AD2-ABCF-173183D9C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6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홈페이지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</a:t>
            </a:r>
            <a:r>
              <a:rPr lang="ko-KR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</a:rPr>
              <a:t>화면설계도</a:t>
            </a:r>
            <a:r>
              <a:rPr lang="en-US" altLang="ko-KR" sz="1200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 (Figma)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</a:rPr>
              <a:t>https://www.figma.com/design/FQLkcR77t7oem8HATo49Bl/%EB%8D%B0%EC%9D%B4%EC%BD%98%EC%9D%B8%ED%94%BC%EB%8B%88%ED%8B%B0-%ED%99%88%ED%8E%98%EC%9D%B4%EC%A7%80-%ED%99%94%EB%A9%B4%EC%84%A4%EA%B3%84%EB%8F%84?node-id=0-1&amp;t=Vw0J4GEyLsqhXhJ7-1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A575-1E54-4AD2-ABCF-173183D9C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0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www.notion.so/26ac449da9788012bb38e6c16543bb7a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1drv.ms/x/c/b0ca47fc2879dc50/EaXRK6Ujn2hOhW70RDmDjKQBHfDXOpWjH6a6OG1yHdEVEQ?e=6koV0w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notion.so/26cc449da97880e2bd15ce4edb45294e?source=copy_link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10" Type="http://schemas.openxmlformats.org/officeDocument/2006/relationships/hyperlink" Target="https://www.notion.so/273c449da97880f98ce0cccfd9ba886d?source=copy_link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hyperlink" Target="https://1drv.ms/x/c/b0ca47fc2879dc50/EXIRYrNmfKRBnDQxFHpGomEBrTSQvBoD73WGrG_Td9HeCw?e=HtVQ38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www.notion.so/268c449da97880ae88a8ea8f572447db?source=copy_lin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gma.com/design/FQLkcR77t7oem8HATo49Bl/%EB%8D%B0%EC%9D%B4%EC%BD%98%EC%9D%B8%ED%94%BC%EB%8B%88%ED%8B%B0-%ED%99%88%ED%8E%98%EC%9D%B4%EC%A7%80-%ED%99%94%EB%A9%B4%EC%84%A4%EA%B3%84%EB%8F%84?node-id=0-1&amp;t=Vw0J4GEyLsqhXhJ7-1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1800" y="2413000"/>
            <a:ext cx="22860000" cy="2286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0" y="-5207000"/>
            <a:ext cx="8890000" cy="8890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5600" y="6680200"/>
            <a:ext cx="11658600" cy="280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홈페이지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재구성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기획</a:t>
            </a:r>
          </a:p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Light"/>
              </a:rPr>
              <a:t>과제</a:t>
            </a:r>
            <a:r>
              <a:rPr lang="en-US" sz="8666" b="0" i="0" u="none" strike="noStrike">
                <a:solidFill>
                  <a:srgbClr val="323232"/>
                </a:solidFill>
                <a:latin typeface="Pretendard Light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Light"/>
              </a:rPr>
              <a:t>보고서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5600" y="12395200"/>
            <a:ext cx="6718300" cy="4699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데이콘인피니티</a:t>
            </a:r>
            <a:r>
              <a:rPr lang="en-US" sz="2666" b="0" i="0" u="none" strike="noStrike" spc="53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연구소</a:t>
            </a:r>
            <a:r>
              <a:rPr lang="en-US" sz="2666" b="0" i="0" u="none" strike="noStrike" spc="53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인턴</a:t>
            </a:r>
            <a:r>
              <a:rPr lang="en-US" sz="2666" b="0" i="0" u="none" strike="noStrike" spc="53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2666" b="0" i="0" u="none" strike="noStrike" spc="53">
                <a:solidFill>
                  <a:srgbClr val="323232"/>
                </a:solidFill>
                <a:ea typeface="Pretendard Medium"/>
              </a:rPr>
              <a:t>임장군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7100" y="-8775700"/>
            <a:ext cx="17830800" cy="17830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3657600"/>
            <a:ext cx="25781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en" sz="8666" b="0" i="0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>
                <a:solidFill>
                  <a:srgbClr val="787878"/>
                </a:solidFill>
                <a:latin typeface="Pretendard Medium"/>
              </a:rPr>
              <a:t>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54100" y="8826500"/>
            <a:ext cx="14859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8026400"/>
            <a:ext cx="508000" cy="50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80391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600" y="7937500"/>
            <a:ext cx="6743700" cy="762000"/>
          </a:xfrm>
          <a:prstGeom prst="rect">
            <a:avLst/>
          </a:prstGeom>
        </p:spPr>
        <p:txBody>
          <a:bodyPr lIns="0" tIns="67732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과제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600" y="8864600"/>
            <a:ext cx="6667500" cy="774700"/>
          </a:xfrm>
          <a:prstGeom prst="rect">
            <a:avLst/>
          </a:prstGeom>
        </p:spPr>
        <p:txBody>
          <a:bodyPr lIns="0" tIns="38099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과제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추진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일정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54100" y="11137900"/>
            <a:ext cx="14859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10337800"/>
            <a:ext cx="5080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12900" y="103505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600" y="10248900"/>
            <a:ext cx="6743700" cy="762000"/>
          </a:xfrm>
          <a:prstGeom prst="rect">
            <a:avLst/>
          </a:prstGeom>
        </p:spPr>
        <p:txBody>
          <a:bodyPr lIns="0" tIns="67732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기획서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작성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600" y="11176000"/>
            <a:ext cx="6667500" cy="774700"/>
          </a:xfrm>
          <a:prstGeom prst="rect">
            <a:avLst/>
          </a:prstGeom>
        </p:spPr>
        <p:txBody>
          <a:bodyPr lIns="0" tIns="38099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솔루션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기획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94700" y="8826500"/>
            <a:ext cx="14859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8026400"/>
            <a:ext cx="5080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953500" y="80391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8200" y="7937500"/>
            <a:ext cx="6743700" cy="762000"/>
          </a:xfrm>
          <a:prstGeom prst="rect">
            <a:avLst/>
          </a:prstGeom>
        </p:spPr>
        <p:txBody>
          <a:bodyPr lIns="0" tIns="67732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홈페이지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분석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8200" y="8864600"/>
            <a:ext cx="6667500" cy="431800"/>
          </a:xfrm>
          <a:prstGeom prst="rect">
            <a:avLst/>
          </a:prstGeom>
        </p:spPr>
        <p:txBody>
          <a:bodyPr lIns="0" tIns="38099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문제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개선안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도출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94700" y="11137900"/>
            <a:ext cx="14859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0" y="10337800"/>
            <a:ext cx="508000" cy="508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953500" y="103505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8200" y="10248900"/>
            <a:ext cx="6743700" cy="762000"/>
          </a:xfrm>
          <a:prstGeom prst="rect">
            <a:avLst/>
          </a:prstGeom>
        </p:spPr>
        <p:txBody>
          <a:bodyPr lIns="0" tIns="67732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화면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설계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8200" y="11176000"/>
            <a:ext cx="6667500" cy="431800"/>
          </a:xfrm>
          <a:prstGeom prst="rect">
            <a:avLst/>
          </a:prstGeom>
        </p:spPr>
        <p:txBody>
          <a:bodyPr lIns="0" tIns="38099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Figma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통한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화면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제작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735300" y="8826500"/>
            <a:ext cx="1485900" cy="50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30600" y="8026400"/>
            <a:ext cx="5080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294100" y="80391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68800" y="7937500"/>
            <a:ext cx="6743700" cy="762000"/>
          </a:xfrm>
          <a:prstGeom prst="rect">
            <a:avLst/>
          </a:prstGeom>
        </p:spPr>
        <p:txBody>
          <a:bodyPr lIns="0" tIns="67732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사전</a:t>
            </a:r>
            <a:r>
              <a:rPr lang="en-US" sz="4266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4266" b="0" i="0" u="none" strike="noStrike">
                <a:solidFill>
                  <a:srgbClr val="323232"/>
                </a:solidFill>
                <a:ea typeface="Pretendard Medium"/>
              </a:rPr>
              <a:t>조사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68800" y="8864600"/>
            <a:ext cx="6667500" cy="774700"/>
          </a:xfrm>
          <a:prstGeom prst="rect">
            <a:avLst/>
          </a:prstGeom>
        </p:spPr>
        <p:txBody>
          <a:bodyPr lIns="0" tIns="38099" rIns="0" bIns="0" rtlCol="0" anchor="t"/>
          <a:lstStyle/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유사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사이트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조사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비교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책임자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인터뷰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리뷰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735300" y="11137900"/>
            <a:ext cx="1485900" cy="50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30600" y="10337800"/>
            <a:ext cx="508000" cy="508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294100" y="103505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068800" y="10248900"/>
            <a:ext cx="6743700" cy="762000"/>
          </a:xfrm>
          <a:prstGeom prst="rect">
            <a:avLst/>
          </a:prstGeom>
        </p:spPr>
        <p:txBody>
          <a:bodyPr lIns="0" tIns="67732" rIns="0" bIns="0" rtlCol="0" anchor="t"/>
          <a:lstStyle/>
          <a:p>
            <a:pPr lvl="0" algn="l">
              <a:lnSpc>
                <a:spcPct val="95449"/>
              </a:lnSpc>
            </a:pPr>
            <a:r>
              <a:rPr lang="en" sz="4266" b="0" i="0" u="none" strike="noStrike">
                <a:solidFill>
                  <a:srgbClr val="323232"/>
                </a:solidFill>
                <a:ea typeface="Pretendard Medium"/>
              </a:rPr>
              <a:t>마무리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-2057400"/>
            <a:ext cx="17830800" cy="178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813300"/>
            <a:ext cx="20955000" cy="317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0700" y="1778000"/>
            <a:ext cx="60579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과제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 dirty="0">
                <a:solidFill>
                  <a:srgbClr val="787878"/>
                </a:solidFill>
                <a:latin typeface="Pretendard Medium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69800" y="3784600"/>
            <a:ext cx="10096500" cy="5715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3199" b="0" i="0" u="none" strike="noStrike">
                <a:solidFill>
                  <a:srgbClr val="000000"/>
                </a:solidFill>
                <a:latin typeface="Pretendard Light"/>
              </a:rPr>
              <a:t>25.09.10 ~ 25.09.29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8636000"/>
            <a:ext cx="101600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9372600"/>
            <a:ext cx="5080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47900" y="93853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9600" y="9042400"/>
            <a:ext cx="8331200" cy="1168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홈페이지</a:t>
            </a:r>
            <a:r>
              <a:rPr lang="en-US" sz="3733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문제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정의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개선안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도출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8636000"/>
            <a:ext cx="101600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9400" y="9372600"/>
            <a:ext cx="5080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042900" y="93853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44600" y="8890000"/>
            <a:ext cx="8331200" cy="14478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사전</a:t>
            </a:r>
            <a:r>
              <a:rPr lang="en-US" sz="3733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조사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유사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사이트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조사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비교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책임자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인터뷰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리뷰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10845800"/>
            <a:ext cx="10160000" cy="195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11569700"/>
            <a:ext cx="5080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47900" y="115951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49600" y="11099800"/>
            <a:ext cx="8331200" cy="14478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기획서</a:t>
            </a:r>
            <a:r>
              <a:rPr lang="en-US" sz="3733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작성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정보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솔루션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페이지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기획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6800" y="10845800"/>
            <a:ext cx="10160000" cy="195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6700" y="11569700"/>
            <a:ext cx="5080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030200" y="115951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44600" y="11277600"/>
            <a:ext cx="8331200" cy="110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화면</a:t>
            </a:r>
            <a:r>
              <a:rPr lang="en-US" sz="3733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설계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Figma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를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통한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화면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설계도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제작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87900" y="5428845"/>
            <a:ext cx="17183100" cy="18669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홈페이지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정보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구조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재설계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오류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개선을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품질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향상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사용성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개선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콘텐츠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가독성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향상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71700" y="5689600"/>
            <a:ext cx="15367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999" b="0" i="0" u="none" strike="noStrike">
                <a:solidFill>
                  <a:srgbClr val="000000"/>
                </a:solidFill>
                <a:ea typeface="Pretendard Bold"/>
              </a:rPr>
              <a:t>과제</a:t>
            </a:r>
          </a:p>
          <a:p>
            <a:pPr lvl="0" algn="ctr">
              <a:lnSpc>
                <a:spcPct val="116199"/>
              </a:lnSpc>
            </a:pPr>
            <a:r>
              <a:rPr lang="en" sz="3999" b="0" i="0" u="none" strike="noStrike">
                <a:solidFill>
                  <a:srgbClr val="000000"/>
                </a:solidFill>
                <a:ea typeface="Pretendard Bold"/>
              </a:rPr>
              <a:t>목적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1800" y="6388100"/>
            <a:ext cx="2387600" cy="25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90700" y="3708400"/>
            <a:ext cx="104394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과제명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홈페이지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재구성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989800" y="13144500"/>
            <a:ext cx="42418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1"/>
              </a:rPr>
              <a:t>과제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1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1"/>
              </a:rPr>
              <a:t>개요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1"/>
              </a:rPr>
              <a:t> (Notion)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-9563100"/>
            <a:ext cx="17830800" cy="17830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778000"/>
            <a:ext cx="79248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홈페이지</a:t>
            </a:r>
            <a:r>
              <a:rPr lang="en-US" sz="8666" b="0" i="0" u="none" strike="noStrike">
                <a:solidFill>
                  <a:srgbClr val="323232"/>
                </a:solidFill>
                <a:highlight>
                  <a:srgbClr val="FFFFFF"/>
                </a:highlight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3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09100" y="3225800"/>
            <a:ext cx="13169900" cy="7112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정의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개선안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도출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과정을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통한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요구사항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정의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0" y="5041900"/>
            <a:ext cx="9525000" cy="749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041900"/>
            <a:ext cx="9525000" cy="7493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74900" y="5422900"/>
            <a:ext cx="7213600" cy="660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733" b="0" i="0" u="sng" strike="noStrike">
                <a:solidFill>
                  <a:srgbClr val="323232"/>
                </a:solidFill>
                <a:latin typeface="Pretendard SemiBold"/>
              </a:rPr>
              <a:t>AS-IS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6223000"/>
            <a:ext cx="4699000" cy="1270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09200" y="6464300"/>
            <a:ext cx="41656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방향성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500" y="7696200"/>
            <a:ext cx="4699000" cy="1270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109200" y="7937500"/>
            <a:ext cx="41656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정보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구조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설계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500" y="9169400"/>
            <a:ext cx="4699000" cy="1270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09200" y="9410700"/>
            <a:ext cx="41656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UI/UX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설계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500" y="10642600"/>
            <a:ext cx="4699000" cy="1270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09200" y="10883900"/>
            <a:ext cx="41656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개발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오류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0100" y="6438900"/>
            <a:ext cx="73279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홈페이지의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주요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목적을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적극적으로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드러내지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않음</a:t>
            </a:r>
          </a:p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전반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상태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0100" y="7899400"/>
            <a:ext cx="73406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사업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영역이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돋보이지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않는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구조</a:t>
            </a:r>
          </a:p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단일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네비게이션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0100" y="9372600"/>
            <a:ext cx="73279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줄바꿈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상호작용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부족하여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사용성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저하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텍스트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오류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존재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70100" y="10845800"/>
            <a:ext cx="73406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과정에서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오류가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많고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
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특히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반응형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설정이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미흡하여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작고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오류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동반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036800" y="6438900"/>
            <a:ext cx="73279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회사의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역량을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보여줄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있는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적극적인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활용을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위한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마련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36800" y="7848600"/>
            <a:ext cx="73279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Business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Solution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영역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위주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고정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네비게이션을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통한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문의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창구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상시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노출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36800" y="9372600"/>
            <a:ext cx="73279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메인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중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중요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영역을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Fullpage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설계하여</a:t>
            </a:r>
            <a:b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</a:b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스크롤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상호작용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추가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텍스트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재정렬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오류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036800" y="10845800"/>
            <a:ext cx="7327900" cy="850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오류를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유발할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있는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부분을</a:t>
            </a:r>
          </a:p>
          <a:p>
            <a:pPr lvl="0" algn="ctr">
              <a:lnSpc>
                <a:spcPct val="116199"/>
              </a:lnSpc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근본적으로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해결할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있는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95500" y="5422900"/>
            <a:ext cx="7213600" cy="660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733" b="0" i="0" u="sng" strike="noStrike">
                <a:solidFill>
                  <a:srgbClr val="323232"/>
                </a:solidFill>
                <a:latin typeface="Pretendard SemiBold"/>
              </a:rPr>
              <a:t>TO-BE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888200" y="13144500"/>
            <a:ext cx="42418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9"/>
              </a:rPr>
              <a:t>요구사항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9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9"/>
              </a:rPr>
              <a:t>정의서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9"/>
              </a:rPr>
              <a:t> (xlsx)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-2057400"/>
            <a:ext cx="17830800" cy="178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9626600"/>
            <a:ext cx="20955000" cy="317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0700" y="1778000"/>
            <a:ext cx="60579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사전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조사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 dirty="0">
                <a:solidFill>
                  <a:srgbClr val="787878"/>
                </a:solidFill>
                <a:latin typeface="Pretendard Medium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09100" y="3225800"/>
            <a:ext cx="13169900" cy="7112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유사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사이트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조사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비교를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통한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벤치마킹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4813300"/>
            <a:ext cx="101600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549900"/>
            <a:ext cx="5080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47900" y="55626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4813300"/>
            <a:ext cx="101600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9400" y="5549900"/>
            <a:ext cx="5080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042900" y="55626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7023100"/>
            <a:ext cx="10160000" cy="195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747000"/>
            <a:ext cx="508000" cy="50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47900" y="77724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00" y="7023100"/>
            <a:ext cx="10160000" cy="195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6700" y="77470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030200" y="77724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87900" y="10499117"/>
            <a:ext cx="17183100" cy="12192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각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사이트의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특장점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중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도입할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요소와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제외할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요소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구분하여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선별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요구사항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정의서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내역과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맞물리는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중심으로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하여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벤치마킹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5800" y="10553700"/>
            <a:ext cx="1981200" cy="1422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벤치마킹</a:t>
            </a:r>
            <a:br>
              <a:rPr lang="ko-KR" sz="3999" b="0" i="0" u="none" strike="noStrike">
                <a:solidFill>
                  <a:srgbClr val="000000"/>
                </a:solidFill>
                <a:ea typeface="Pretendard Bold"/>
              </a:rPr>
            </a:b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1800" y="11201400"/>
            <a:ext cx="23876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149600" y="5219700"/>
            <a:ext cx="8331200" cy="1168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유사</a:t>
            </a:r>
            <a:r>
              <a:rPr lang="en-US" sz="3733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사이트</a:t>
            </a:r>
            <a:r>
              <a:rPr lang="en-US" sz="3733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323232"/>
                </a:solidFill>
                <a:ea typeface="Pretendard Bold"/>
              </a:rPr>
              <a:t>조사</a:t>
            </a:r>
          </a:p>
          <a:p>
            <a:pPr lvl="0" algn="l">
              <a:lnSpc>
                <a:spcPct val="132800"/>
              </a:lnSpc>
            </a:pP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조사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대상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선정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계획</a:t>
            </a:r>
            <a:r>
              <a:rPr lang="en-US" sz="2399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 dirty="0">
                <a:solidFill>
                  <a:srgbClr val="323232"/>
                </a:solidFill>
                <a:ea typeface="Pretendard Regular"/>
              </a:rPr>
              <a:t>수립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44600" y="5245100"/>
            <a:ext cx="8331200" cy="110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유사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사이트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기본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정보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정리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사이트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성격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파악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49600" y="7315200"/>
            <a:ext cx="8331200" cy="1384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유사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사이트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비교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·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분석</a:t>
            </a:r>
          </a:p>
          <a:p>
            <a:pPr lvl="0" algn="l">
              <a:lnSpc>
                <a:spcPct val="83000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자사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파악</a:t>
            </a:r>
          </a:p>
          <a:p>
            <a:pPr lvl="0" algn="l">
              <a:lnSpc>
                <a:spcPct val="83000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유사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사이트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 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비교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·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분석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특장점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44600" y="7454900"/>
            <a:ext cx="8331200" cy="11049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참고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사이트</a:t>
            </a:r>
            <a:r>
              <a:rPr lang="en-US" sz="37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323232"/>
                </a:solidFill>
                <a:ea typeface="Pretendard Bold"/>
              </a:rPr>
              <a:t>분석</a:t>
            </a:r>
          </a:p>
          <a:p>
            <a:pPr lvl="0" algn="l">
              <a:lnSpc>
                <a:spcPct val="95449"/>
              </a:lnSpc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추가적으로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참고할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만한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사이트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분석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특장점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(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시장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0" y="13144500"/>
            <a:ext cx="46609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1"/>
              </a:rPr>
              <a:t>벤치마킹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1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1"/>
              </a:rPr>
              <a:t>보고서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1"/>
              </a:rPr>
              <a:t> (Notion)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-2057400"/>
            <a:ext cx="17830800" cy="178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813300"/>
            <a:ext cx="20955000" cy="317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0700" y="1778000"/>
            <a:ext cx="138430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사전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조사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5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8636000"/>
            <a:ext cx="101600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9372600"/>
            <a:ext cx="508000" cy="508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47900" y="93853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9600" y="9232900"/>
            <a:ext cx="8382000" cy="29845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en" sz="4799" b="0" i="0" u="none" strike="noStrike" dirty="0">
                <a:solidFill>
                  <a:srgbClr val="323232"/>
                </a:solidFill>
                <a:ea typeface="Pretendard Bold"/>
              </a:rPr>
              <a:t>인터뷰</a:t>
            </a:r>
          </a:p>
          <a:p>
            <a:pPr lvl="0" algn="l">
              <a:lnSpc>
                <a:spcPct val="132800"/>
              </a:lnSpc>
            </a:pPr>
            <a:endParaRPr lang="en" sz="1200" b="0" i="0" u="none" strike="noStrike" dirty="0">
              <a:solidFill>
                <a:srgbClr val="323232"/>
              </a:solidFill>
              <a:ea typeface="Pretendard Bold"/>
            </a:endParaRP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관리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구조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파악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관련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문서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작성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양식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파악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개선안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 err="1">
                <a:solidFill>
                  <a:srgbClr val="323232"/>
                </a:solidFill>
                <a:ea typeface="Pretendard Regular"/>
              </a:rPr>
              <a:t>최신본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요청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9500" y="8636000"/>
            <a:ext cx="10160000" cy="416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9400" y="9372600"/>
            <a:ext cx="5080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042900" y="93853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44600" y="9220200"/>
            <a:ext cx="8382000" cy="2997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en" sz="4799" b="0" i="0" u="none" strike="noStrike" dirty="0">
                <a:solidFill>
                  <a:srgbClr val="323232"/>
                </a:solidFill>
                <a:ea typeface="Pretendard Bold"/>
              </a:rPr>
              <a:t>리뷰</a:t>
            </a:r>
          </a:p>
          <a:p>
            <a:pPr lvl="0" algn="l">
              <a:lnSpc>
                <a:spcPct val="132800"/>
              </a:lnSpc>
            </a:pPr>
            <a:endParaRPr lang="en" sz="1200" b="0" i="0" u="none" strike="noStrike" dirty="0">
              <a:solidFill>
                <a:srgbClr val="323232"/>
              </a:solidFill>
              <a:ea typeface="Pretendard Bold"/>
            </a:endParaRPr>
          </a:p>
          <a:p>
            <a:pPr marL="342900" lvl="1" indent="-342900" algn="l">
              <a:lnSpc>
                <a:spcPct val="9544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문서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검토</a:t>
            </a:r>
          </a:p>
          <a:p>
            <a:pPr marL="715391" lvl="2" indent="-342900" algn="l">
              <a:lnSpc>
                <a:spcPct val="9544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과제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기획</a:t>
            </a: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개요</a:t>
            </a:r>
          </a:p>
          <a:p>
            <a:pPr marL="715391" lvl="2" indent="-342900" algn="l">
              <a:lnSpc>
                <a:spcPct val="95449"/>
              </a:lnSpc>
              <a:buClr>
                <a:srgbClr val="000000"/>
              </a:buClr>
              <a:buFont typeface="Arial"/>
              <a:buChar char="○"/>
            </a:pPr>
            <a:r>
              <a:rPr lang="en" sz="2933" b="0" i="0" u="none" strike="noStrike" dirty="0">
                <a:solidFill>
                  <a:srgbClr val="323232"/>
                </a:solidFill>
                <a:latin typeface="Pretendard Regular"/>
              </a:rPr>
              <a:t>IA</a:t>
            </a:r>
          </a:p>
          <a:p>
            <a:pPr marL="715391" lvl="2" indent="-342900" algn="l">
              <a:lnSpc>
                <a:spcPct val="95449"/>
              </a:lnSpc>
              <a:buClr>
                <a:srgbClr val="000000"/>
              </a:buClr>
              <a:buFont typeface="Arial"/>
              <a:buChar char="○"/>
            </a:pPr>
            <a:r>
              <a:rPr lang="en-US" sz="2933" b="0" i="0" u="none" strike="noStrike" dirty="0">
                <a:solidFill>
                  <a:srgbClr val="323232"/>
                </a:solidFill>
                <a:latin typeface="Pretendard Regular"/>
              </a:rPr>
              <a:t>Figma </a:t>
            </a:r>
            <a:r>
              <a:rPr lang="ko-KR" sz="2933" b="0" i="0" u="none" strike="noStrike" dirty="0">
                <a:solidFill>
                  <a:srgbClr val="323232"/>
                </a:solidFill>
                <a:ea typeface="Pretendard Regular"/>
              </a:rPr>
              <a:t>화면설계도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87900" y="5638800"/>
            <a:ext cx="17183100" cy="12192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대상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신사업팀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박정은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 err="1">
                <a:solidFill>
                  <a:srgbClr val="000000"/>
                </a:solidFill>
                <a:ea typeface="Pretendard Medium"/>
              </a:rPr>
              <a:t>전임님</a:t>
            </a:r>
            <a:endParaRPr lang="ko-KR" sz="3199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목적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홈페이지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책임자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인터뷰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리뷰를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홈페이지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구조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진행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상황</a:t>
            </a:r>
            <a:r>
              <a:rPr lang="en-US" sz="3199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199" b="0" i="0" u="none" strike="noStrike" dirty="0">
                <a:solidFill>
                  <a:srgbClr val="000000"/>
                </a:solidFill>
                <a:ea typeface="Pretendard Medium"/>
              </a:rPr>
              <a:t>검토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71700" y="5334000"/>
            <a:ext cx="1638300" cy="213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999" b="0" i="0" u="none" strike="noStrike">
                <a:solidFill>
                  <a:srgbClr val="000000"/>
                </a:solidFill>
                <a:ea typeface="Pretendard Bold"/>
              </a:rPr>
              <a:t>인터뷰</a:t>
            </a:r>
          </a:p>
          <a:p>
            <a:pPr lvl="0" algn="ctr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리뷰</a:t>
            </a:r>
            <a:br>
              <a:rPr lang="ko-KR" sz="3999" b="0" i="0" u="none" strike="noStrike">
                <a:solidFill>
                  <a:srgbClr val="000000"/>
                </a:solidFill>
                <a:ea typeface="Pretendard Bold"/>
              </a:rPr>
            </a:br>
            <a:r>
              <a:rPr lang="ko-KR" sz="3999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971800" y="6388100"/>
            <a:ext cx="2387600" cy="2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0" y="13144500"/>
            <a:ext cx="97028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홈페이지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책임자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인터뷰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및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리뷰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결과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보고서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(Notion)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09100" y="3225800"/>
            <a:ext cx="13169900" cy="7112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홈페이지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책임자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인터뷰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리뷰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7100" y="-2057400"/>
            <a:ext cx="17830800" cy="178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4279900"/>
            <a:ext cx="8255000" cy="8255000"/>
          </a:xfrm>
          <a:prstGeom prst="rect">
            <a:avLst/>
          </a:prstGeom>
          <a:effectLst>
            <a:outerShdw blurRad="330200" dist="254000" dir="2700000">
              <a:srgbClr val="000000">
                <a:alpha val="3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790700" y="1778000"/>
            <a:ext cx="60579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기획서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작성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6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56000" y="6845300"/>
            <a:ext cx="6756400" cy="3111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sz="5333" b="0" i="0" u="none" strike="noStrike">
                <a:solidFill>
                  <a:srgbClr val="323232"/>
                </a:solidFill>
                <a:ea typeface="Pretendard SemiBold"/>
              </a:rPr>
              <a:t>정보구조</a:t>
            </a:r>
            <a:r>
              <a:rPr lang="en-US" sz="5333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5333" b="0" i="0" u="none" strike="noStrike">
                <a:solidFill>
                  <a:srgbClr val="323232"/>
                </a:solidFill>
                <a:ea typeface="Pretendard SemiBold"/>
              </a:rPr>
              <a:t>설계</a:t>
            </a:r>
          </a:p>
          <a:p>
            <a:pPr lvl="0" algn="ctr">
              <a:lnSpc>
                <a:spcPct val="132800"/>
              </a:lnSpc>
            </a:pPr>
            <a:r>
              <a:rPr lang="en" sz="5333" b="0" i="0" u="none" strike="noStrike">
                <a:solidFill>
                  <a:srgbClr val="323232"/>
                </a:solidFill>
                <a:latin typeface="Pretendard SemiBold"/>
              </a:rPr>
              <a:t>+</a:t>
            </a:r>
          </a:p>
          <a:p>
            <a:pPr lvl="0" algn="ctr">
              <a:lnSpc>
                <a:spcPct val="132800"/>
              </a:lnSpc>
            </a:pPr>
            <a:r>
              <a:rPr lang="en-US" sz="5333" b="0" i="0" u="none" strike="noStrike">
                <a:solidFill>
                  <a:srgbClr val="323232"/>
                </a:solidFill>
                <a:latin typeface="Pretendard SemiBold"/>
              </a:rPr>
              <a:t>Solution </a:t>
            </a:r>
            <a:r>
              <a:rPr lang="ko-KR" sz="5333" b="0" i="0" u="none" strike="noStrike">
                <a:solidFill>
                  <a:srgbClr val="323232"/>
                </a:solidFill>
                <a:ea typeface="Pretendard SemiBold"/>
              </a:rPr>
              <a:t>페이지</a:t>
            </a:r>
            <a:r>
              <a:rPr lang="en-US" sz="5333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5333" b="0" i="0" u="none" strike="noStrike">
                <a:solidFill>
                  <a:srgbClr val="323232"/>
                </a:solidFill>
                <a:ea typeface="Pretendard SemiBold"/>
              </a:rPr>
              <a:t>재기획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3733800"/>
            <a:ext cx="10160000" cy="254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3733800"/>
            <a:ext cx="127000" cy="2540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33400" y="5003800"/>
            <a:ext cx="9283700" cy="914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Depth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타입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구분을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통해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정보구조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체계화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우선순위를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설정하여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추후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디자인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절차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제시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33400" y="4064000"/>
            <a:ext cx="7454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323232"/>
                </a:solidFill>
                <a:latin typeface="Pretendard Bold"/>
              </a:rPr>
              <a:t>1. </a:t>
            </a:r>
            <a:r>
              <a:rPr lang="ko-KR" sz="2933" b="0" i="0" u="none" strike="noStrike">
                <a:solidFill>
                  <a:srgbClr val="323232"/>
                </a:solidFill>
                <a:ea typeface="Pretendard Bold"/>
              </a:rPr>
              <a:t>정보구조도</a:t>
            </a:r>
            <a:r>
              <a:rPr lang="en-US" sz="2933" b="0" i="0" u="none" strike="noStrike">
                <a:solidFill>
                  <a:srgbClr val="323232"/>
                </a:solidFill>
                <a:latin typeface="Pretendard Bold"/>
              </a:rPr>
              <a:t>(IA, Information Architecture)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6858000"/>
            <a:ext cx="10160000" cy="254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6858000"/>
            <a:ext cx="127000" cy="2540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33400" y="8140700"/>
            <a:ext cx="9283700" cy="914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'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개요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특징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-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기능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'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대분류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설정하여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내용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구성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시각적으로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빈약한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현황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개선을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위해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콘텐츠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추가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3400" y="7200900"/>
            <a:ext cx="54356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323232"/>
                </a:solidFill>
                <a:latin typeface="Pretendard Bold"/>
              </a:rPr>
              <a:t>2. </a:t>
            </a:r>
            <a:r>
              <a:rPr lang="ko-KR" sz="2933" b="0" i="0" u="none" strike="noStrike">
                <a:solidFill>
                  <a:srgbClr val="323232"/>
                </a:solidFill>
                <a:ea typeface="Pretendard Bold"/>
              </a:rPr>
              <a:t>솔루션</a:t>
            </a:r>
            <a:r>
              <a:rPr lang="en-US" sz="29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33" b="0" i="0" u="none" strike="noStrike">
                <a:solidFill>
                  <a:srgbClr val="323232"/>
                </a:solidFill>
                <a:ea typeface="Pretendard Bold"/>
              </a:rPr>
              <a:t>페이지</a:t>
            </a:r>
            <a:r>
              <a:rPr lang="en-US" sz="29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33" b="0" i="0" u="none" strike="noStrike">
                <a:solidFill>
                  <a:srgbClr val="323232"/>
                </a:solidFill>
                <a:ea typeface="Pretendard Bold"/>
              </a:rPr>
              <a:t>재기획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0800" y="9994900"/>
            <a:ext cx="10160000" cy="254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0800" y="9994900"/>
            <a:ext cx="127000" cy="2540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233400" y="11264900"/>
            <a:ext cx="9283700" cy="850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요구사항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정의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유사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사이트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조사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비교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,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홈페이지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책임자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인터뷰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및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리뷰를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통해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습득한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정보를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바탕으로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최종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정보구조</a:t>
            </a:r>
            <a:r>
              <a:rPr lang="en-US" sz="2399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399" b="0" i="0" u="none" strike="noStrike">
                <a:solidFill>
                  <a:srgbClr val="323232"/>
                </a:solidFill>
                <a:ea typeface="Pretendard Regular"/>
              </a:rPr>
              <a:t>설계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33400" y="10325100"/>
            <a:ext cx="54356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933" b="0" i="0" u="none" strike="noStrike">
                <a:solidFill>
                  <a:srgbClr val="323232"/>
                </a:solidFill>
                <a:ea typeface="Pretendard Bold"/>
              </a:rPr>
              <a:t>최종</a:t>
            </a:r>
            <a:r>
              <a:rPr lang="en-US" sz="2933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2933" b="0" i="0" u="none" strike="noStrike">
                <a:solidFill>
                  <a:srgbClr val="323232"/>
                </a:solidFill>
                <a:ea typeface="Pretendard Bold"/>
              </a:rPr>
              <a:t>기획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44800" y="13144500"/>
            <a:ext cx="86868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9"/>
              </a:rPr>
              <a:t>솔루션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9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9"/>
              </a:rPr>
              <a:t>페이지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9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9"/>
              </a:rPr>
              <a:t>기획서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9"/>
              </a:rPr>
              <a:t> (Notion)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231100" y="12636500"/>
            <a:ext cx="40005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(IA)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10"/>
              </a:rPr>
              <a:t>정보구조도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10"/>
              </a:rPr>
              <a:t> (xlsx)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7100" y="-2057400"/>
            <a:ext cx="17830800" cy="178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4279900"/>
            <a:ext cx="8255000" cy="8255000"/>
          </a:xfrm>
          <a:prstGeom prst="rect">
            <a:avLst/>
          </a:prstGeom>
          <a:effectLst>
            <a:outerShdw blurRad="330200" dist="254000" dir="2700000">
              <a:srgbClr val="000000">
                <a:alpha val="3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790700" y="1778000"/>
            <a:ext cx="60579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화면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7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39200" y="10782300"/>
            <a:ext cx="67056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3999" b="0" i="0" u="none" strike="noStrike">
                <a:solidFill>
                  <a:srgbClr val="323232"/>
                </a:solidFill>
                <a:latin typeface="Pretendard SemiBold"/>
              </a:rPr>
              <a:t>Figma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9100" y="3225800"/>
            <a:ext cx="13169900" cy="7112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Figma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를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통한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화면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설계도</a:t>
            </a:r>
            <a:r>
              <a:rPr lang="en-US" sz="3999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999" b="0" i="0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5295900"/>
            <a:ext cx="5486400" cy="5486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44800" y="13144500"/>
            <a:ext cx="8686800" cy="571500"/>
          </a:xfrm>
          <a:prstGeom prst="rect">
            <a:avLst/>
          </a:prstGeom>
        </p:spPr>
        <p:txBody>
          <a:bodyPr lIns="0" tIns="50799" rIns="0" bIns="0" rtlCol="0" anchor="t"/>
          <a:lstStyle/>
          <a:p>
            <a:pPr lvl="0" algn="r">
              <a:lnSpc>
                <a:spcPct val="95449"/>
              </a:lnSpc>
            </a:pP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6"/>
              </a:rPr>
              <a:t>홈페이지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6"/>
              </a:rPr>
              <a:t> </a:t>
            </a:r>
            <a:r>
              <a:rPr lang="ko-KR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Baskerville Old Face"/>
                <a:hlinkClick r:id="rId6"/>
              </a:rPr>
              <a:t>화면설계도</a:t>
            </a:r>
            <a:r>
              <a:rPr lang="en-US" sz="3199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ille Old Face"/>
                <a:hlinkClick r:id="rId6"/>
              </a:rPr>
              <a:t> (Figma)</a:t>
            </a:r>
            <a:endParaRPr lang="en-US" sz="3199" b="0" i="0" u="none" strike="noStrike" dirty="0">
              <a:solidFill>
                <a:srgbClr val="323232"/>
              </a:solidFill>
              <a:highlight>
                <a:srgbClr val="FFFFFF"/>
              </a:highlight>
              <a:latin typeface="Baskerville Old Fa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0" y="3162300"/>
            <a:ext cx="17830800" cy="17830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778000"/>
            <a:ext cx="6057900" cy="1536700"/>
          </a:xfrm>
          <a:prstGeom prst="rect">
            <a:avLst/>
          </a:prstGeom>
        </p:spPr>
        <p:txBody>
          <a:bodyPr lIns="0" tIns="137580" rIns="0" bIns="0" rtlCol="0" anchor="t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>
                <a:solidFill>
                  <a:srgbClr val="323232"/>
                </a:solidFill>
                <a:ea typeface="Pretendard SemiBold"/>
              </a:rPr>
              <a:t>마치며</a:t>
            </a:r>
            <a:r>
              <a:rPr lang="en-US" sz="8666" b="0" i="0" u="none" strike="noStrike">
                <a:solidFill>
                  <a:srgbClr val="323232"/>
                </a:solidFill>
                <a:latin typeface="Pretendard SemiBold"/>
              </a:rPr>
              <a:t>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 dirty="0">
                <a:solidFill>
                  <a:srgbClr val="787878"/>
                </a:solidFill>
                <a:latin typeface="Pretendard Medium"/>
              </a:rPr>
              <a:t>8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4191000"/>
            <a:ext cx="4927600" cy="7886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5800" y="5334000"/>
            <a:ext cx="14503400" cy="3048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부족한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발표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!</a:t>
            </a:r>
          </a:p>
          <a:p>
            <a:pPr lvl="0" algn="ctr">
              <a:lnSpc>
                <a:spcPct val="132800"/>
              </a:lnSpc>
            </a:pP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인턴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기간동안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0000"/>
                </a:solidFill>
                <a:ea typeface="Pretendard Bold"/>
              </a:rPr>
              <a:t>감사했습니다</a:t>
            </a: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809</Words>
  <Application>Microsoft Office PowerPoint</Application>
  <PresentationFormat>사용자 지정</PresentationFormat>
  <Paragraphs>158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Pretendard Regular</vt:lpstr>
      <vt:lpstr>맑은 고딕</vt:lpstr>
      <vt:lpstr>Baskerville Old Face</vt:lpstr>
      <vt:lpstr>Pretendard Light</vt:lpstr>
      <vt:lpstr>Arial</vt:lpstr>
      <vt:lpstr>Pretendard Bold</vt:lpstr>
      <vt:lpstr>Pretendard Medium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장군 임</cp:lastModifiedBy>
  <cp:revision>2</cp:revision>
  <dcterms:created xsi:type="dcterms:W3CDTF">2006-08-16T00:00:00Z</dcterms:created>
  <dcterms:modified xsi:type="dcterms:W3CDTF">2025-09-29T07:33:35Z</dcterms:modified>
</cp:coreProperties>
</file>